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13"/>
  </p:notesMasterIdLst>
  <p:sldIdLst>
    <p:sldId id="274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028B"/>
    <a:srgbClr val="00A4AE"/>
    <a:srgbClr val="EE1B2C"/>
    <a:srgbClr val="595959"/>
    <a:srgbClr val="BFD101"/>
    <a:srgbClr val="B2D34E"/>
    <a:srgbClr val="C9C011"/>
    <a:srgbClr val="00C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864" autoAdjust="0"/>
  </p:normalViewPr>
  <p:slideViewPr>
    <p:cSldViewPr>
      <p:cViewPr>
        <p:scale>
          <a:sx n="60" d="100"/>
          <a:sy n="60" d="100"/>
        </p:scale>
        <p:origin x="624" y="5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 smtClean="0"/>
              <a:t>warna</a:t>
            </a:r>
            <a:r>
              <a:rPr lang="en-US" dirty="0" smtClean="0"/>
              <a:t> “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splash</a:t>
            </a:r>
            <a:r>
              <a:rPr lang="en-US" dirty="0" smtClean="0"/>
              <a:t>” </a:t>
            </a:r>
            <a:r>
              <a:rPr lang="en-US" dirty="0" err="1" smtClean="0"/>
              <a:t>diubah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sesuai</a:t>
            </a:r>
            <a:r>
              <a:rPr lang="en-US" baseline="0" dirty="0" smtClean="0"/>
              <a:t> cover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181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2586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484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0524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2360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5534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72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011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4748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3832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184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6445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952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055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" y="0"/>
            <a:ext cx="9125759" cy="5143500"/>
          </a:xfrm>
          <a:prstGeom prst="rect">
            <a:avLst/>
          </a:prstGeom>
        </p:spPr>
      </p:pic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2936610" y="1657350"/>
            <a:ext cx="5562600" cy="2167231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smtClean="0">
                <a:solidFill>
                  <a:srgbClr val="ED1E30"/>
                </a:solidFill>
                <a:cs typeface="Arial" pitchFamily="34" charset="0"/>
              </a:rPr>
              <a:t>SPLASH</a:t>
            </a:r>
          </a:p>
          <a:p>
            <a:pPr marL="0" lvl="0" indent="0">
              <a:buNone/>
            </a:pP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Rumpun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Bisnis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dan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Manajemen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,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Pariwisata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,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serta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Seni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dan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Ekonomi</a:t>
            </a:r>
            <a:r>
              <a:rPr lang="en-US" sz="2200" dirty="0" smtClean="0">
                <a:solidFill>
                  <a:srgbClr val="595959"/>
                </a:solidFill>
                <a:cs typeface="Arial" pitchFamily="34" charset="0"/>
              </a:rPr>
              <a:t> </a:t>
            </a:r>
            <a:r>
              <a:rPr lang="en-US" sz="2200" dirty="0" err="1" smtClean="0">
                <a:solidFill>
                  <a:srgbClr val="595959"/>
                </a:solidFill>
                <a:cs typeface="Arial" pitchFamily="34" charset="0"/>
              </a:rPr>
              <a:t>Kreatif</a:t>
            </a:r>
            <a:endParaRPr lang="en-US" sz="2200" dirty="0" smtClean="0">
              <a:solidFill>
                <a:srgbClr val="595959"/>
              </a:solidFill>
              <a:cs typeface="Arial" pitchFamily="34" charset="0"/>
            </a:endParaRPr>
          </a:p>
          <a:p>
            <a:pPr marL="0" lvl="0" indent="0">
              <a:buNone/>
            </a:pPr>
            <a:endParaRPr lang="en-US" sz="2200" b="1" dirty="0" smtClean="0">
              <a:solidFill>
                <a:srgbClr val="EE1B2C"/>
              </a:solidFill>
              <a:cs typeface="Arial" pitchFamily="34" charset="0"/>
            </a:endParaRPr>
          </a:p>
        </p:txBody>
      </p:sp>
      <p:cxnSp>
        <p:nvCxnSpPr>
          <p:cNvPr id="9" name="直線コネクタ 9"/>
          <p:cNvCxnSpPr/>
          <p:nvPr/>
        </p:nvCxnSpPr>
        <p:spPr>
          <a:xfrm>
            <a:off x="2850932" y="3181350"/>
            <a:ext cx="5759668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2850932" y="830766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67696" y="3240396"/>
            <a:ext cx="220361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FOR SMK/MAK Grade XI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57200" y="1065276"/>
            <a:ext cx="2042609" cy="2878075"/>
            <a:chOff x="457200" y="1065276"/>
            <a:chExt cx="2042609" cy="2878075"/>
          </a:xfrm>
        </p:grpSpPr>
        <p:sp>
          <p:nvSpPr>
            <p:cNvPr id="13" name="Cube 12"/>
            <p:cNvSpPr/>
            <p:nvPr/>
          </p:nvSpPr>
          <p:spPr>
            <a:xfrm>
              <a:off x="475479" y="1065276"/>
              <a:ext cx="2024330" cy="2878074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1123950"/>
              <a:ext cx="1943175" cy="28194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073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0" y="-1"/>
            <a:ext cx="9116719" cy="640500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FD6BDE64-459B-48FC-9739-7058E2DD4B71}"/>
              </a:ext>
            </a:extLst>
          </p:cNvPr>
          <p:cNvGrpSpPr/>
          <p:nvPr/>
        </p:nvGrpSpPr>
        <p:grpSpPr>
          <a:xfrm>
            <a:off x="1397356" y="401915"/>
            <a:ext cx="3447968" cy="997992"/>
            <a:chOff x="1485387" y="515791"/>
            <a:chExt cx="3892163" cy="99799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1BDE6C6-E6F3-4CC0-8969-B1E8EC59821D}"/>
                </a:ext>
              </a:extLst>
            </p:cNvPr>
            <p:cNvGrpSpPr/>
            <p:nvPr/>
          </p:nvGrpSpPr>
          <p:grpSpPr>
            <a:xfrm>
              <a:off x="1485387" y="516323"/>
              <a:ext cx="3837770" cy="997460"/>
              <a:chOff x="1388494" y="545951"/>
              <a:chExt cx="3837770" cy="99746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F308B49B-6F4A-4020-8A57-3AEFA8CC5720}"/>
                  </a:ext>
                </a:extLst>
              </p:cNvPr>
              <p:cNvSpPr/>
              <p:nvPr/>
            </p:nvSpPr>
            <p:spPr>
              <a:xfrm>
                <a:off x="1388494" y="545951"/>
                <a:ext cx="3837770" cy="9306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E021E58-18EF-456C-B90D-F303CA15ACD9}"/>
                  </a:ext>
                </a:extLst>
              </p:cNvPr>
              <p:cNvSpPr txBox="1"/>
              <p:nvPr/>
            </p:nvSpPr>
            <p:spPr>
              <a:xfrm>
                <a:off x="1601646" y="589304"/>
                <a:ext cx="349201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/>
                <a:r>
                  <a:rPr lang="en-US" sz="2800" b="1" dirty="0">
                    <a:ln w="9525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</a:rPr>
                  <a:t>Let’s Share Your Arguments</a:t>
                </a:r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4CE04DF-5846-476A-9890-BB1747FF4E15}"/>
                </a:ext>
              </a:extLst>
            </p:cNvPr>
            <p:cNvSpPr/>
            <p:nvPr/>
          </p:nvSpPr>
          <p:spPr>
            <a:xfrm>
              <a:off x="5321788" y="515791"/>
              <a:ext cx="55762" cy="945243"/>
            </a:xfrm>
            <a:prstGeom prst="rect">
              <a:avLst/>
            </a:prstGeom>
            <a:solidFill>
              <a:srgbClr val="D76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52D9ADF-5088-4CDD-AC89-1C7F6F9C4FA7}"/>
              </a:ext>
            </a:extLst>
          </p:cNvPr>
          <p:cNvGrpSpPr/>
          <p:nvPr/>
        </p:nvGrpSpPr>
        <p:grpSpPr>
          <a:xfrm>
            <a:off x="29029" y="-15421"/>
            <a:ext cx="1798411" cy="1249375"/>
            <a:chOff x="55507" y="128083"/>
            <a:chExt cx="1798411" cy="124937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FAF5C3A-750D-40D4-81A0-7495691C821F}"/>
                </a:ext>
              </a:extLst>
            </p:cNvPr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55F76A4-8520-43CB-B332-890EECC3B9EF}"/>
                </a:ext>
              </a:extLst>
            </p:cNvPr>
            <p:cNvSpPr txBox="1"/>
            <p:nvPr/>
          </p:nvSpPr>
          <p:spPr>
            <a:xfrm>
              <a:off x="692234" y="128083"/>
              <a:ext cx="9957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 smtClean="0">
                  <a:solidFill>
                    <a:schemeClr val="bg1">
                      <a:lumMod val="95000"/>
                    </a:schemeClr>
                  </a:solidFill>
                </a:rPr>
                <a:t>Unit 5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8DC2776-A7C0-4805-BE80-E65F4CFE6140}"/>
                </a:ext>
              </a:extLst>
            </p:cNvPr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4990A4B-AF9E-407C-BAF9-B8C7926D3D17}"/>
                </a:ext>
              </a:extLst>
            </p:cNvPr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1FA9ECA-EEE4-45AF-A1C0-138C3D56C847}"/>
                </a:ext>
              </a:extLst>
            </p:cNvPr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51" y="4645263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11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355145" y="1321402"/>
            <a:ext cx="5317588" cy="171110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GB" sz="2100" dirty="0">
                <a:solidFill>
                  <a:prstClr val="black"/>
                </a:solidFill>
                <a:latin typeface="Calibri" panose="020F0502020204030204"/>
              </a:rPr>
              <a:t>An argumentative text uses evidence and facts to prove whether or not a thesis is true, so two sides of an issue are presented in it. </a:t>
            </a:r>
          </a:p>
        </p:txBody>
      </p:sp>
      <p:sp>
        <p:nvSpPr>
          <p:cNvPr id="3" name="Rectangle 2"/>
          <p:cNvSpPr/>
          <p:nvPr/>
        </p:nvSpPr>
        <p:spPr>
          <a:xfrm>
            <a:off x="2299670" y="0"/>
            <a:ext cx="4557914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US" sz="405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Argumentative Texts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090951" y="3344268"/>
            <a:ext cx="4572000" cy="117479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GB" sz="2100" dirty="0">
                <a:solidFill>
                  <a:prstClr val="black"/>
                </a:solidFill>
                <a:latin typeface="Calibri" panose="020F0502020204030204"/>
              </a:rPr>
              <a:t>This text covers the most important arguments for and against.</a:t>
            </a:r>
            <a:endParaRPr lang="en-US" sz="210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85" b="97517" l="4039" r="979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5566" y="1785668"/>
            <a:ext cx="4675468" cy="311720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74079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94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0044" y="0"/>
            <a:ext cx="7052310" cy="495887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EC38D7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Structures of Argumentative Text</a:t>
            </a:r>
            <a:endParaRPr lang="en-US" b="1" dirty="0">
              <a:ln w="13462">
                <a:solidFill>
                  <a:schemeClr val="bg1"/>
                </a:solidFill>
                <a:prstDash val="solid"/>
              </a:ln>
              <a:solidFill>
                <a:srgbClr val="EC38D7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3882" y="703337"/>
            <a:ext cx="6208311" cy="41011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92" b="98948" l="9978" r="89995">
                        <a14:foregroundMark x1="31311" y1="55299" x2="27077" y2="79409"/>
                        <a14:foregroundMark x1="35653" y1="45429" x2="35653" y2="45429"/>
                        <a14:foregroundMark x1="30906" y1="56513" x2="31553" y2="54531"/>
                        <a14:foregroundMark x1="31311" y1="48180" x2="33549" y2="43042"/>
                        <a14:foregroundMark x1="34331" y1="43649" x2="39455" y2="42273"/>
                        <a14:foregroundMark x1="30906" y1="50566" x2="30906" y2="54733"/>
                        <a14:foregroundMark x1="35518" y1="85922" x2="34196" y2="983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73" t="8888" r="27408" b="-1481"/>
          <a:stretch/>
        </p:blipFill>
        <p:spPr>
          <a:xfrm>
            <a:off x="-405597" y="1104371"/>
            <a:ext cx="2985512" cy="39700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92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73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40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133" y="1"/>
            <a:ext cx="8620858" cy="590843"/>
          </a:xfrm>
        </p:spPr>
        <p:txBody>
          <a:bodyPr>
            <a:normAutofit/>
          </a:bodyPr>
          <a:lstStyle/>
          <a:p>
            <a:pPr algn="ctr"/>
            <a:r>
              <a:rPr lang="en-GB" sz="27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Serca-Regular"/>
              </a:rPr>
              <a:t>Language Features of </a:t>
            </a:r>
            <a:r>
              <a:rPr lang="en-US" sz="27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Serca-Regular"/>
              </a:rPr>
              <a:t>Argumentative Text</a:t>
            </a:r>
            <a:endParaRPr lang="en-US" sz="27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36433" y="1843417"/>
            <a:ext cx="2507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GB" dirty="0">
                <a:solidFill>
                  <a:srgbClr val="ED7D31">
                    <a:lumMod val="50000"/>
                  </a:srgbClr>
                </a:solidFill>
                <a:latin typeface="Calibri" panose="020F0502020204030204"/>
              </a:rPr>
              <a:t>It is presented using analysis and analogy.</a:t>
            </a:r>
          </a:p>
        </p:txBody>
      </p:sp>
      <p:sp>
        <p:nvSpPr>
          <p:cNvPr id="3" name="Rectangle 2"/>
          <p:cNvSpPr/>
          <p:nvPr/>
        </p:nvSpPr>
        <p:spPr>
          <a:xfrm>
            <a:off x="181561" y="1739543"/>
            <a:ext cx="28043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GB" dirty="0">
                <a:solidFill>
                  <a:srgbClr val="ED7D31">
                    <a:lumMod val="50000"/>
                  </a:srgbClr>
                </a:solidFill>
                <a:latin typeface="Calibri" panose="020F0502020204030204"/>
              </a:rPr>
              <a:t>It contains the author's thoughts, ideas, views, and opinions.</a:t>
            </a:r>
          </a:p>
        </p:txBody>
      </p:sp>
      <p:sp>
        <p:nvSpPr>
          <p:cNvPr id="5" name="Rectangle 4"/>
          <p:cNvSpPr/>
          <p:nvPr/>
        </p:nvSpPr>
        <p:spPr>
          <a:xfrm>
            <a:off x="123531" y="3082450"/>
            <a:ext cx="29203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GB" dirty="0">
                <a:solidFill>
                  <a:srgbClr val="ED7D31">
                    <a:lumMod val="50000"/>
                  </a:srgbClr>
                </a:solidFill>
                <a:latin typeface="Calibri" panose="020F0502020204030204"/>
              </a:rPr>
              <a:t>It is accompanied by logical reasons, facts or events that occurred, as well as information from several sources.</a:t>
            </a:r>
          </a:p>
        </p:txBody>
      </p:sp>
      <p:sp>
        <p:nvSpPr>
          <p:cNvPr id="6" name="Rectangle 5"/>
          <p:cNvSpPr/>
          <p:nvPr/>
        </p:nvSpPr>
        <p:spPr>
          <a:xfrm>
            <a:off x="6210886" y="3614478"/>
            <a:ext cx="31476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GB" dirty="0">
                <a:solidFill>
                  <a:srgbClr val="ED7D31">
                    <a:lumMod val="50000"/>
                  </a:srgbClr>
                </a:solidFill>
                <a:latin typeface="Calibri" panose="020F0502020204030204"/>
              </a:rPr>
              <a:t>It is usually written as a non-fiction text and ends with a conclusion.</a:t>
            </a:r>
            <a:endParaRPr lang="en-US" dirty="0">
              <a:solidFill>
                <a:srgbClr val="ED7D31">
                  <a:lumMod val="50000"/>
                </a:srgbClr>
              </a:solidFill>
              <a:latin typeface="Calibri" panose="020F050202020403020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94" b="99637" l="9972" r="908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37" r="21216"/>
          <a:stretch/>
        </p:blipFill>
        <p:spPr>
          <a:xfrm>
            <a:off x="2754665" y="1114455"/>
            <a:ext cx="3571365" cy="37884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0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896" y="94481"/>
            <a:ext cx="7886700" cy="654624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Serca-Bold"/>
              </a:rPr>
              <a:t>Logical 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Serca-Bold"/>
              </a:rPr>
              <a:t>Connectives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55716" y="1783255"/>
            <a:ext cx="61335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defTabSz="685800">
              <a:buFont typeface="Wingdings" panose="05000000000000000000" pitchFamily="2" charset="2"/>
              <a:buChar char="ü"/>
            </a:pPr>
            <a:r>
              <a:rPr lang="en-GB" b="1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Here are some examples of logical connective sentences.</a:t>
            </a:r>
          </a:p>
        </p:txBody>
      </p:sp>
      <p:sp>
        <p:nvSpPr>
          <p:cNvPr id="3" name="Rectangle 2"/>
          <p:cNvSpPr/>
          <p:nvPr/>
        </p:nvSpPr>
        <p:spPr>
          <a:xfrm>
            <a:off x="480939" y="1127681"/>
            <a:ext cx="8497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defTabSz="685800">
              <a:buFont typeface="Wingdings" panose="05000000000000000000" pitchFamily="2" charset="2"/>
              <a:buChar char="ü"/>
            </a:pPr>
            <a:r>
              <a:rPr lang="en-GB" b="1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Logical connectives are words or symbols which are used to form a complex sentence from two simple sentences by connecting them. </a:t>
            </a:r>
            <a:endParaRPr lang="en-US" b="1" dirty="0">
              <a:solidFill>
                <a:srgbClr val="ED7D31">
                  <a:lumMod val="75000"/>
                </a:srgbClr>
              </a:solidFill>
              <a:latin typeface="Calibri" panose="020F050202020403020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65387" y="2290853"/>
            <a:ext cx="60187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1. If, then</a:t>
            </a:r>
          </a:p>
          <a:p>
            <a:pPr defTabSz="685800"/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  • If it rains then the grass gets wet.</a:t>
            </a:r>
          </a:p>
          <a:p>
            <a:pPr defTabSz="685800"/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  • If John goes into town tomorrow, then he will watch a   </a:t>
            </a:r>
          </a:p>
          <a:p>
            <a:pPr defTabSz="685800"/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      movie in the cinema.</a:t>
            </a:r>
          </a:p>
        </p:txBody>
      </p:sp>
      <p:sp>
        <p:nvSpPr>
          <p:cNvPr id="6" name="Rectangle 5"/>
          <p:cNvSpPr/>
          <p:nvPr/>
        </p:nvSpPr>
        <p:spPr>
          <a:xfrm>
            <a:off x="2760785" y="3755657"/>
            <a:ext cx="59233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2. only if</a:t>
            </a:r>
          </a:p>
          <a:p>
            <a:pPr defTabSz="685800"/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  • I will meet Hannah only if I come to Denpasar.</a:t>
            </a:r>
          </a:p>
          <a:p>
            <a:pPr defTabSz="685800"/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  • Only if Jonny runs fast, will he catch the bus.</a:t>
            </a:r>
            <a:endParaRPr lang="en-US" dirty="0">
              <a:solidFill>
                <a:srgbClr val="ED7D31">
                  <a:lumMod val="75000"/>
                </a:srgbClr>
              </a:solidFill>
              <a:latin typeface="Calibri" panose="020F050202020403020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79" b="100000" l="5911" r="896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1214" b="4911"/>
          <a:stretch/>
        </p:blipFill>
        <p:spPr>
          <a:xfrm>
            <a:off x="-357774" y="1715749"/>
            <a:ext cx="3118559" cy="33602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36859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98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82816" y="487139"/>
            <a:ext cx="50573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3. If and only if</a:t>
            </a:r>
          </a:p>
          <a:p>
            <a:pPr defTabSz="685800"/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   • If and only if Ronald passes the pre exam,  </a:t>
            </a:r>
          </a:p>
          <a:p>
            <a:pPr defTabSz="685800"/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      will he get selected.</a:t>
            </a:r>
          </a:p>
          <a:p>
            <a:pPr defTabSz="685800"/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   • </a:t>
            </a:r>
            <a:r>
              <a:rPr lang="en-GB" dirty="0" err="1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Raisha</a:t>
            </a:r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will eat the fruit if and only if it is an  </a:t>
            </a:r>
          </a:p>
          <a:p>
            <a:pPr defTabSz="685800"/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      avocado.</a:t>
            </a:r>
          </a:p>
        </p:txBody>
      </p:sp>
      <p:sp>
        <p:nvSpPr>
          <p:cNvPr id="3" name="Rectangle 2"/>
          <p:cNvSpPr/>
          <p:nvPr/>
        </p:nvSpPr>
        <p:spPr>
          <a:xfrm>
            <a:off x="3182816" y="2067992"/>
            <a:ext cx="54055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4. Unless</a:t>
            </a:r>
          </a:p>
          <a:p>
            <a:pPr defTabSz="685800"/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   • Unless I’m mistaken, </a:t>
            </a:r>
            <a:r>
              <a:rPr lang="en-GB" dirty="0" err="1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Zarra’s</a:t>
            </a:r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house is the third on the </a:t>
            </a:r>
          </a:p>
          <a:p>
            <a:pPr defTabSz="685800"/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      right.</a:t>
            </a:r>
          </a:p>
          <a:p>
            <a:pPr defTabSz="685800"/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   • Unless </a:t>
            </a:r>
            <a:r>
              <a:rPr lang="en-GB" dirty="0" err="1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Doddy</a:t>
            </a:r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is the captain, our school will lose the </a:t>
            </a:r>
          </a:p>
          <a:p>
            <a:pPr defTabSz="685800"/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      match.</a:t>
            </a:r>
          </a:p>
        </p:txBody>
      </p:sp>
      <p:sp>
        <p:nvSpPr>
          <p:cNvPr id="5" name="Rectangle 4"/>
          <p:cNvSpPr/>
          <p:nvPr/>
        </p:nvSpPr>
        <p:spPr>
          <a:xfrm>
            <a:off x="3182816" y="38203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/>
            <a:r>
              <a:rPr lang="en-US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5. either . . . or</a:t>
            </a:r>
          </a:p>
          <a:p>
            <a:pPr defTabSz="685800"/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    • I drink either coffee or tea.</a:t>
            </a:r>
          </a:p>
          <a:p>
            <a:pPr defTabSz="685800"/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    • Either </a:t>
            </a:r>
            <a:r>
              <a:rPr lang="en-GB" dirty="0" err="1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Dika</a:t>
            </a:r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is diligent or </a:t>
            </a:r>
            <a:r>
              <a:rPr lang="en-GB" dirty="0" err="1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Didi</a:t>
            </a:r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 is lazy.</a:t>
            </a:r>
            <a:endParaRPr lang="en-US" dirty="0">
              <a:solidFill>
                <a:srgbClr val="ED7D31">
                  <a:lumMod val="75000"/>
                </a:srgbClr>
              </a:solidFill>
              <a:latin typeface="Calibri" panose="020F050202020403020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79" b="100000" l="5911" r="896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1214" b="4911"/>
          <a:stretch/>
        </p:blipFill>
        <p:spPr>
          <a:xfrm>
            <a:off x="-470184" y="966763"/>
            <a:ext cx="3653000" cy="393610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682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47122"/>
            <a:ext cx="7886700" cy="51746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Serca-Bold"/>
              </a:rPr>
              <a:t>Abstract </a:t>
            </a:r>
            <a:r>
              <a:rPr lang="en-US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Serca-Bold"/>
              </a:rPr>
              <a:t>Nouns</a:t>
            </a:r>
            <a:endParaRPr lang="en-US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99935" y="1302784"/>
            <a:ext cx="61440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defTabSz="68580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rgbClr val="44546A">
                    <a:lumMod val="50000"/>
                  </a:srgbClr>
                </a:solidFill>
                <a:latin typeface="Calibri" panose="020F0502020204030204"/>
              </a:rPr>
              <a:t>Abstract nouns refer to ideas, feelings, emotions, states, actions, concepts, experiences, and qualities that we cannot see, taste, touch, smell, or hear. </a:t>
            </a:r>
          </a:p>
        </p:txBody>
      </p:sp>
      <p:sp>
        <p:nvSpPr>
          <p:cNvPr id="3" name="Rectangle 2"/>
          <p:cNvSpPr/>
          <p:nvPr/>
        </p:nvSpPr>
        <p:spPr>
          <a:xfrm>
            <a:off x="2999935" y="2304262"/>
            <a:ext cx="61440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defTabSz="68580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rgbClr val="44546A">
                    <a:lumMod val="50000"/>
                  </a:srgbClr>
                </a:solidFill>
                <a:latin typeface="Calibri" panose="020F0502020204030204"/>
              </a:rPr>
              <a:t>Most abstract nouns are formed from adjectives, for example, safety is an abstract noun formed from the adjective safe.</a:t>
            </a:r>
          </a:p>
        </p:txBody>
      </p:sp>
      <p:sp>
        <p:nvSpPr>
          <p:cNvPr id="5" name="Rectangle 4"/>
          <p:cNvSpPr/>
          <p:nvPr/>
        </p:nvSpPr>
        <p:spPr>
          <a:xfrm>
            <a:off x="2999935" y="3028740"/>
            <a:ext cx="58838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defTabSz="68580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rgbClr val="44546A">
                    <a:lumMod val="50000"/>
                  </a:srgbClr>
                </a:solidFill>
                <a:latin typeface="Calibri" panose="020F0502020204030204"/>
              </a:rPr>
              <a:t>Here are some examples of abstract nouns: honesty, intelligence, bravery, kindness, rudeness, sickness, poverty, laughter, movement, judgment, childhood, prophet hood, death, etc. </a:t>
            </a:r>
          </a:p>
        </p:txBody>
      </p:sp>
      <p:sp>
        <p:nvSpPr>
          <p:cNvPr id="6" name="Rectangle 5"/>
          <p:cNvSpPr/>
          <p:nvPr/>
        </p:nvSpPr>
        <p:spPr>
          <a:xfrm>
            <a:off x="2999935" y="42059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14313" indent="-214313" defTabSz="68580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rgbClr val="44546A">
                    <a:lumMod val="50000"/>
                  </a:srgbClr>
                </a:solidFill>
                <a:latin typeface="Calibri" panose="020F0502020204030204"/>
              </a:rPr>
              <a:t>Names of subjects are abstract nouns, for example: </a:t>
            </a:r>
            <a:r>
              <a:rPr lang="en-US" dirty="0">
                <a:solidFill>
                  <a:srgbClr val="44546A">
                    <a:lumMod val="50000"/>
                  </a:srgbClr>
                </a:solidFill>
                <a:latin typeface="Calibri" panose="020F0502020204030204"/>
              </a:rPr>
              <a:t>science, chemistry, geography, etc.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92" b="100000" l="9951" r="92152">
                        <a14:foregroundMark x1="41855" y1="89563" x2="41855" y2="89563"/>
                        <a14:foregroundMark x1="37945" y1="98261" x2="37945" y2="982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252" r="31737"/>
          <a:stretch/>
        </p:blipFill>
        <p:spPr>
          <a:xfrm>
            <a:off x="0" y="627205"/>
            <a:ext cx="2371835" cy="45162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4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2316" y="105032"/>
            <a:ext cx="3739369" cy="749581"/>
          </a:xfrm>
        </p:spPr>
        <p:txBody>
          <a:bodyPr/>
          <a:lstStyle/>
          <a:p>
            <a:r>
              <a:rPr lang="en-US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Serca-Bold"/>
              </a:rPr>
              <a:t>Technical </a:t>
            </a:r>
            <a:r>
              <a:rPr lang="en-US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Serca-Bold"/>
              </a:rPr>
              <a:t>Term</a:t>
            </a:r>
            <a:endParaRPr lang="en-US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12610" y="1376669"/>
            <a:ext cx="6492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defTabSz="68580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A technical term is a word, phrase, or acronym that professionals or experts use in their specific field to help save time when communicating with other knowledgeable professionals. </a:t>
            </a:r>
          </a:p>
        </p:txBody>
      </p:sp>
      <p:sp>
        <p:nvSpPr>
          <p:cNvPr id="3" name="Rectangle 2"/>
          <p:cNvSpPr/>
          <p:nvPr/>
        </p:nvSpPr>
        <p:spPr>
          <a:xfrm>
            <a:off x="2412610" y="2579164"/>
            <a:ext cx="59119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defTabSz="68580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These terms can develop and become abbreviated as the phrases become more common.</a:t>
            </a:r>
          </a:p>
        </p:txBody>
      </p:sp>
      <p:sp>
        <p:nvSpPr>
          <p:cNvPr id="5" name="Rectangle 4"/>
          <p:cNvSpPr/>
          <p:nvPr/>
        </p:nvSpPr>
        <p:spPr>
          <a:xfrm>
            <a:off x="2412610" y="3504658"/>
            <a:ext cx="63761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defTabSz="68580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There are some technical terms in technology such as analogue, bandwidth, big data, binary, broadband, bug, cookie, data mining, domain, encryption, Ethernet, gateway, homepage, malware, and phishing.</a:t>
            </a:r>
            <a:endParaRPr lang="en-US" dirty="0">
              <a:solidFill>
                <a:srgbClr val="5B9BD5">
                  <a:lumMod val="75000"/>
                </a:srgbClr>
              </a:solidFill>
              <a:latin typeface="Calibri" panose="020F050202020403020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41" r="17050"/>
          <a:stretch/>
        </p:blipFill>
        <p:spPr>
          <a:xfrm>
            <a:off x="-111790" y="998543"/>
            <a:ext cx="2524399" cy="42414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" y="4657712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2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817</TotalTime>
  <Words>545</Words>
  <Application>Microsoft Office PowerPoint</Application>
  <PresentationFormat>On-screen Show (16:9)</PresentationFormat>
  <Paragraphs>49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Calibri</vt:lpstr>
      <vt:lpstr>Calibri Light</vt:lpstr>
      <vt:lpstr>ＭＳ Ｐゴシック</vt:lpstr>
      <vt:lpstr>Serca-Bold</vt:lpstr>
      <vt:lpstr>Serca-Regular</vt:lpstr>
      <vt:lpstr>Wingdings</vt:lpstr>
      <vt:lpstr>Office Theme</vt:lpstr>
      <vt:lpstr>Custom Design</vt:lpstr>
      <vt:lpstr>1_Office Theme</vt:lpstr>
      <vt:lpstr>PowerPoint Presentation</vt:lpstr>
      <vt:lpstr>PowerPoint Presentation</vt:lpstr>
      <vt:lpstr>PowerPoint Presentation</vt:lpstr>
      <vt:lpstr>Structures of Argumentative Text</vt:lpstr>
      <vt:lpstr>Language Features of Argumentative Text</vt:lpstr>
      <vt:lpstr>Logical Connectives</vt:lpstr>
      <vt:lpstr>PowerPoint Presentation</vt:lpstr>
      <vt:lpstr>Abstract Nouns</vt:lpstr>
      <vt:lpstr>Technical Term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Mustika Busana Keymandhita</cp:lastModifiedBy>
  <cp:revision>51</cp:revision>
  <dcterms:created xsi:type="dcterms:W3CDTF">2022-01-17T01:37:52Z</dcterms:created>
  <dcterms:modified xsi:type="dcterms:W3CDTF">2023-03-14T08:37:34Z</dcterms:modified>
</cp:coreProperties>
</file>